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6858000" cx="9144000"/>
  <p:notesSz cx="6858000" cy="9144000"/>
  <p:embeddedFontLst>
    <p:embeddedFont>
      <p:font typeface="Century Gothic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8" roundtripDataSignature="AMtx7mglIV+Sqk0W7E/Dby6DoKep3AN7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CenturyGothic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CenturyGothic-italic.fntdata"/><Relationship Id="rId41" Type="http://schemas.openxmlformats.org/officeDocument/2006/relationships/slide" Target="slides/slide35.xml"/><Relationship Id="rId85" Type="http://schemas.openxmlformats.org/officeDocument/2006/relationships/font" Target="fonts/CenturyGothic-bold.fntdata"/><Relationship Id="rId44" Type="http://schemas.openxmlformats.org/officeDocument/2006/relationships/slide" Target="slides/slide38.xml"/><Relationship Id="rId88" Type="http://customschemas.google.com/relationships/presentationmetadata" Target="metadata"/><Relationship Id="rId43" Type="http://schemas.openxmlformats.org/officeDocument/2006/relationships/slide" Target="slides/slide37.xml"/><Relationship Id="rId87" Type="http://schemas.openxmlformats.org/officeDocument/2006/relationships/font" Target="fonts/CenturyGothic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2bfca9b12_0_3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f2bfca9b1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2bfca9b12_0_3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f2bfca9b1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bfca9b12_0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f2bfca9b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2bfca9b12_0_6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f2bfca9b12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bfca9b12_0_6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f2bfca9b12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bfca9b12_0_6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f2bfca9b12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2bfca9b12_0_6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f2bfca9b12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bfca9b12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f2bfca9b1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2bfca9b12_0_4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f2bfca9b1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2bfca9b12_0_4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f2bfca9b1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2bfca9b12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f2bfca9b1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2bfca9b12_0_4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f2bfca9b1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bfca9b12_0_4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f2bfca9b12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bfca9b12_0_4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f2bfca9b1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bfca9b12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f2bfca9b1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2bfca9b12_0_4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f2bfca9b1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2bfca9b12_0_4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f2bfca9b12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bfca9b12_0_4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f2bfca9b12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2bfca9b12_0_4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f2bfca9b12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2bfca9b12_0_4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f2bfca9b1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2bfca9b12_0_4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f2bfca9b1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bfca9b12_0_1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f2bfca9b1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2bfca9b12_0_48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f2bfca9b12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2bfca9b12_0_49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f2bfca9b1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2bfca9b12_0_4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f2bfca9b1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2bfca9b12_0_5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f2bfca9b12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2bfca9b12_0_5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f2bfca9b1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2bfca9b12_0_5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f2bfca9b12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2bfca9b12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f2bfca9b1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2bfca9b12_0_5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f2bfca9b1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2bfca9b12_0_5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f2bfca9b12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2bfca9b12_0_5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f2bfca9b12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bfca9b12_0_1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f2bfca9b1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2bfca9b12_0_5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f2bfca9b1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2bfca9b12_0_5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f2bfca9b1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2bfca9b12_0_5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f2bfca9b12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2bfca9b12_0_5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f2bfca9b1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2bfca9b12_0_5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f2bfca9b1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2bfca9b12_0_5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f2bfca9b1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2bfca9b12_0_58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f2bfca9b12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2bfca9b12_0_5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f2bfca9b12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2bfca9b12_0_5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f2bfca9b1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2bfca9b12_0_6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f2bfca9b12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2bfca9b12_0_6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f2bfca9b12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2bfca9b12_0_6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f2bfca9b1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2bfca9b12_0_2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f2bfca9b1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f2bfca9b12_0_1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f2bfca9b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2bfca9b12_0_1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f2bfca9b1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1" name="Google Shape;681;p6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p6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5" name="Google Shape;765;p6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2bfca9b12_0_2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f2bfca9b1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7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4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4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8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4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4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7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7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7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8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9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9"/>
          <p:cNvSpPr txBox="1"/>
          <p:nvPr>
            <p:ph idx="1" type="body"/>
          </p:nvPr>
        </p:nvSpPr>
        <p:spPr>
          <a:xfrm>
            <a:off x="629841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89"/>
          <p:cNvSpPr txBox="1"/>
          <p:nvPr>
            <p:ph idx="2" type="body"/>
          </p:nvPr>
        </p:nvSpPr>
        <p:spPr>
          <a:xfrm>
            <a:off x="629841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89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89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8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0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1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1"/>
          <p:cNvSpPr txBox="1"/>
          <p:nvPr>
            <p:ph idx="1" type="body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91"/>
          <p:cNvSpPr txBox="1"/>
          <p:nvPr>
            <p:ph idx="2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9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7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7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2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2"/>
          <p:cNvSpPr/>
          <p:nvPr>
            <p:ph idx="2" type="pic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92"/>
          <p:cNvSpPr txBox="1"/>
          <p:nvPr>
            <p:ph idx="1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9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3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9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4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4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9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78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78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7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0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8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8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1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2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2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2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8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8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cleverhans-lab/cleverhan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s://github.com/bethgelab/foolbox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://www.youtube.com/watch?v=MIbFvK2S9g8" TargetMode="External"/><Relationship Id="rId5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s://arxiv.org/pdf/1712.09665.pdf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hyperlink" Target="https://arxiv.org/pdf/1910.06261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hyperlink" Target="https://adversarialfashion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1605.07277.pdf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hyperlink" Target="https://arxiv.org/pdf/1503.03832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hyperlink" Target="https://arxiv.org/pdf/1503.03832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5.jp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image" Target="../media/image4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hyperlink" Target="https://science.sciencemag.org/content/363/6433/1287.full?ijkey=OXnSsEp.Iagl6&amp;keytype=ref&amp;siteid=sci" TargetMode="External"/><Relationship Id="rId8" Type="http://schemas.openxmlformats.org/officeDocument/2006/relationships/hyperlink" Target="https://distill.pub/2019/activation-atlas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hyperlink" Target="https://openai.com/blog/multimodal-neurons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Relationship Id="rId4" Type="http://schemas.openxmlformats.org/officeDocument/2006/relationships/hyperlink" Target="https://www.usenix.org/system/files/sec19-carlini.pdf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www.cs.cmu.edu/~mfredrik/papers/fjr2015ccs.pdf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hyperlink" Target="https://bair.berkeley.edu/blog/2019/08/13/memorization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drive.google.com/file/d/0B30GNm6ZPN0YcXFLb2t2OVpacVd2ZjFvZkFvOVBOREtFZHpB/view" TargetMode="External"/><Relationship Id="rId4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/>
        </p:nvSpPr>
        <p:spPr>
          <a:xfrm>
            <a:off x="311700" y="4114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" sz="52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ML for Security and Security for ML</a:t>
            </a:r>
            <a:endParaRPr b="1" i="0" sz="52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2bfca9b12_0_310"/>
          <p:cNvSpPr txBox="1"/>
          <p:nvPr>
            <p:ph idx="1" type="body"/>
          </p:nvPr>
        </p:nvSpPr>
        <p:spPr>
          <a:xfrm>
            <a:off x="4825125" y="4480367"/>
            <a:ext cx="39306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Cleverhans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Ref: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https://github.com/cleverhans-lab/cleverhans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5" name="Google Shape;205;gf2bfca9b12_0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2913" y="1936074"/>
            <a:ext cx="2134820" cy="2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2bfca9b12_0_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7021" y="1936074"/>
            <a:ext cx="2426817" cy="23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f2bfca9b12_0_310"/>
          <p:cNvSpPr txBox="1"/>
          <p:nvPr>
            <p:ph idx="1" type="body"/>
          </p:nvPr>
        </p:nvSpPr>
        <p:spPr>
          <a:xfrm>
            <a:off x="673225" y="4554100"/>
            <a:ext cx="3454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Foolbox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Ref: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https://github.com/bethgelab/foolbox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8" name="Google Shape;208;gf2bfca9b12_0_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 Attacks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Experimental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363" y="3654433"/>
            <a:ext cx="5301275" cy="21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300" y="1046933"/>
            <a:ext cx="6553399" cy="18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Experimental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0" y="2870100"/>
            <a:ext cx="8839200" cy="28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575" y="1376033"/>
            <a:ext cx="8320857" cy="9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Realworld</a:t>
            </a:r>
            <a:r>
              <a:rPr b="1" lang="en" sz="2800">
                <a:solidFill>
                  <a:srgbClr val="00FF00"/>
                </a:solidFill>
              </a:rPr>
              <a:t> </a:t>
            </a: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80833"/>
            <a:ext cx="8839201" cy="11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238" y="3611840"/>
            <a:ext cx="76295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Realworld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66275"/>
            <a:ext cx="357538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pplementary material of our paper to be presented on the CVPR Workshop: CVCOPS (https://cvcops19.cispa.saarland/).&#10;&#10;Simen Thys, Wiebe Van Ranst, and Toon Goedemé. &quot;Fooling automated surveillance cameras: adversarial patches to attack person detection.&quot; https://arxiv.org/abs/1904.08653&#10;Contact: wiebe.vanranst@kuleuven.be, toon.goedeme@kuleuven.be, simen.thys@student.kuleuven.be&#10;&#10;http://eavise.be" id="236" name="Google Shape;236;p16" title="Generating adversarial patches against YOLOv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025" y="1569867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bfca9b12_0_318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in Physical Domain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f2bfca9b12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2925" y="2067225"/>
            <a:ext cx="3736974" cy="27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f2bfca9b12_0_318"/>
          <p:cNvSpPr txBox="1"/>
          <p:nvPr/>
        </p:nvSpPr>
        <p:spPr>
          <a:xfrm>
            <a:off x="5178680" y="4514866"/>
            <a:ext cx="34476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https://arxiv.org/pdf/1712.09665.pdf</a:t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f2bfca9b12_0_3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925" y="2249580"/>
            <a:ext cx="2227033" cy="256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f2bfca9b12_0_3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4455" y="2249580"/>
            <a:ext cx="2222446" cy="25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f2bfca9b12_0_318"/>
          <p:cNvSpPr txBox="1"/>
          <p:nvPr/>
        </p:nvSpPr>
        <p:spPr>
          <a:xfrm>
            <a:off x="270925" y="4812516"/>
            <a:ext cx="418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https://arxiv.org/pdf/1910.06261.pdf</a:t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bfca9b12_0_23"/>
          <p:cNvSpPr txBox="1"/>
          <p:nvPr/>
        </p:nvSpPr>
        <p:spPr>
          <a:xfrm>
            <a:off x="91725" y="344633"/>
            <a:ext cx="89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Mis-classification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f2bfca9b12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9975" y="1902200"/>
            <a:ext cx="3773424" cy="27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f2bfca9b12_0_23"/>
          <p:cNvSpPr txBox="1"/>
          <p:nvPr/>
        </p:nvSpPr>
        <p:spPr>
          <a:xfrm>
            <a:off x="6071296" y="5595389"/>
            <a:ext cx="25938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Distorted Inputs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f2bfca9b12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150" y="1410667"/>
            <a:ext cx="3356755" cy="434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f2bfca9b12_0_23"/>
          <p:cNvSpPr txBox="1"/>
          <p:nvPr/>
        </p:nvSpPr>
        <p:spPr>
          <a:xfrm>
            <a:off x="532531" y="5745586"/>
            <a:ext cx="324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https://adversarialfashion.com/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on Black-Box Models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863" y="2489583"/>
            <a:ext cx="1071563" cy="14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1916000" y="26915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Model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4048050" y="31680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17"/>
          <p:cNvCxnSpPr/>
          <p:nvPr/>
        </p:nvCxnSpPr>
        <p:spPr>
          <a:xfrm>
            <a:off x="4183600" y="29461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5" name="Google Shape;265;p17"/>
          <p:cNvCxnSpPr/>
          <p:nvPr/>
        </p:nvCxnSpPr>
        <p:spPr>
          <a:xfrm flipH="1">
            <a:off x="4146550" y="39156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p17"/>
          <p:cNvSpPr txBox="1"/>
          <p:nvPr/>
        </p:nvSpPr>
        <p:spPr>
          <a:xfrm>
            <a:off x="3955650" y="2420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7"/>
          <p:cNvSpPr txBox="1"/>
          <p:nvPr/>
        </p:nvSpPr>
        <p:spPr>
          <a:xfrm>
            <a:off x="4031850" y="3944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on Black-Box Models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663" y="2489583"/>
            <a:ext cx="1071563" cy="14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/>
          <p:nvPr/>
        </p:nvSpPr>
        <p:spPr>
          <a:xfrm>
            <a:off x="6974800" y="2765600"/>
            <a:ext cx="1517400" cy="1326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Local Model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1077800" y="26915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Model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3209850" y="31680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8"/>
          <p:cNvCxnSpPr/>
          <p:nvPr/>
        </p:nvCxnSpPr>
        <p:spPr>
          <a:xfrm>
            <a:off x="3345400" y="29461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18"/>
          <p:cNvCxnSpPr/>
          <p:nvPr/>
        </p:nvCxnSpPr>
        <p:spPr>
          <a:xfrm flipH="1">
            <a:off x="3308350" y="39156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" name="Google Shape;279;p18"/>
          <p:cNvSpPr txBox="1"/>
          <p:nvPr/>
        </p:nvSpPr>
        <p:spPr>
          <a:xfrm>
            <a:off x="3117450" y="2420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3193650" y="3944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Sample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8"/>
          <p:cNvCxnSpPr>
            <a:stCxn id="273" idx="3"/>
          </p:cNvCxnSpPr>
          <p:nvPr/>
        </p:nvCxnSpPr>
        <p:spPr>
          <a:xfrm>
            <a:off x="5727226" y="3194136"/>
            <a:ext cx="1247700" cy="81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82" name="Google Shape;282;p18"/>
          <p:cNvSpPr txBox="1"/>
          <p:nvPr/>
        </p:nvSpPr>
        <p:spPr>
          <a:xfrm>
            <a:off x="5555850" y="3436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Attack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are Transferable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152400" y="6339733"/>
            <a:ext cx="88719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https://arxiv.org/pdf/1605.07277.pdf</a:t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825" y="1468448"/>
            <a:ext cx="5663050" cy="45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The “Pipeline”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89" y="1686125"/>
            <a:ext cx="8229422" cy="42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2bfca9b12_0_630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2bfca9b12_0_635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FaceNet Architecture</a:t>
            </a:r>
            <a:endParaRPr b="1" sz="2800">
              <a:solidFill>
                <a:srgbClr val="00FF00"/>
              </a:solidFill>
            </a:endParaRPr>
          </a:p>
        </p:txBody>
      </p:sp>
      <p:pic>
        <p:nvPicPr>
          <p:cNvPr id="310" name="Google Shape;310;gf2bfca9b12_0_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25" y="1100150"/>
            <a:ext cx="4448954" cy="52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f2bfca9b12_0_635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https://arxiv.org/pdf/1503.03832.pdf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2bfca9b12_0_642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FaceNet Loss</a:t>
            </a:r>
            <a:endParaRPr b="1" sz="2800">
              <a:solidFill>
                <a:srgbClr val="00FF00"/>
              </a:solidFill>
            </a:endParaRPr>
          </a:p>
        </p:txBody>
      </p:sp>
      <p:sp>
        <p:nvSpPr>
          <p:cNvPr id="317" name="Google Shape;317;gf2bfca9b12_0_642"/>
          <p:cNvSpPr txBox="1"/>
          <p:nvPr/>
        </p:nvSpPr>
        <p:spPr>
          <a:xfrm>
            <a:off x="311700" y="9524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Loss </a:t>
            </a:r>
            <a:r>
              <a:rPr lang="en" sz="2400">
                <a:solidFill>
                  <a:srgbClr val="FFFFFF"/>
                </a:solidFill>
              </a:rPr>
              <a:t>function</a:t>
            </a:r>
            <a:r>
              <a:rPr lang="en" sz="2400">
                <a:solidFill>
                  <a:srgbClr val="FFFFFF"/>
                </a:solidFill>
              </a:rPr>
              <a:t>: Triplet loss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18" name="Google Shape;318;gf2bfca9b12_0_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475" y="1753632"/>
            <a:ext cx="6868751" cy="8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f2bfca9b12_0_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13" y="2808038"/>
            <a:ext cx="81819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f2bfca9b12_0_642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https://arxiv.org/pdf/1503.03832.pdf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2bfca9b12_0_662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Demo: </a:t>
            </a: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2bfca9b12_0_398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2bfca9b12_0_402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f2bfca9b12_0_402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Offline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Stealing models that are deployed on device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Stealing models deployed on cloud with black box access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bfca9b12_0_407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Offline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f2bfca9b12_0_407"/>
          <p:cNvSpPr txBox="1"/>
          <p:nvPr/>
        </p:nvSpPr>
        <p:spPr>
          <a:xfrm>
            <a:off x="311700" y="10286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 like WAF, Object detection, Antiviruses, IDS/IPS etc. require to work without internet connectivity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Models are deployed on device to make them available for prediction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Deployment may or may not employ any protection mechanism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2bfca9b12_0_412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48" name="Google Shape;348;gf2bfca9b12_0_412"/>
          <p:cNvSpPr txBox="1"/>
          <p:nvPr>
            <p:ph idx="1" type="body"/>
          </p:nvPr>
        </p:nvSpPr>
        <p:spPr>
          <a:xfrm>
            <a:off x="540300" y="11302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Model could be deployed on device 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Extracting from 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firmware/flash storage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APK, executables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Disk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Transmitted over Network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Analyse the serialized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Leverage recon to understand internals (like framework, algorithm, architecture, etc) of the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Get predictions from model</a:t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Possible Attack Targets: Almost Everything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50" y="2128851"/>
            <a:ext cx="5150524" cy="359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5340900" y="2095433"/>
            <a:ext cx="3461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Poison Dataset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Skewed Models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Adversarial Attack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 Models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I/P Data inference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Framework Exploits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2bfca9b12_0_417"/>
          <p:cNvSpPr txBox="1"/>
          <p:nvPr>
            <p:ph type="title"/>
          </p:nvPr>
        </p:nvSpPr>
        <p:spPr>
          <a:xfrm>
            <a:off x="311700" y="2726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stealing: Example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2bfca9b12_0_4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9" name="Google Shape;359;gf2bfca9b12_0_4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0" name="Google Shape;360;gf2bfca9b12_0_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097" y="544028"/>
            <a:ext cx="6783775" cy="57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f2bfca9b12_0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0" y="4050650"/>
            <a:ext cx="9036401" cy="18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f2bfca9b12_0_427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67" name="Google Shape;367;gf2bfca9b12_0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00" y="1272398"/>
            <a:ext cx="8946601" cy="25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2bfca9b12_0_4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3" name="Google Shape;373;gf2bfca9b12_0_4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4" name="Google Shape;374;gf2bfca9b12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225" y="1263877"/>
            <a:ext cx="4610224" cy="337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f2bfca9b12_0_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800" y="797433"/>
            <a:ext cx="4294225" cy="38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f2bfca9b12_0_4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1725" y="5709233"/>
            <a:ext cx="3934950" cy="376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gf2bfca9b12_0_433"/>
          <p:cNvCxnSpPr>
            <a:stCxn id="374" idx="2"/>
          </p:cNvCxnSpPr>
          <p:nvPr/>
        </p:nvCxnSpPr>
        <p:spPr>
          <a:xfrm>
            <a:off x="2266887" y="4634673"/>
            <a:ext cx="677700" cy="10296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8" name="Google Shape;378;gf2bfca9b12_0_433"/>
          <p:cNvCxnSpPr/>
          <p:nvPr/>
        </p:nvCxnSpPr>
        <p:spPr>
          <a:xfrm flipH="1" rot="10800000">
            <a:off x="5699850" y="4649500"/>
            <a:ext cx="624600" cy="1089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bfca9b12_0_443"/>
          <p:cNvSpPr txBox="1"/>
          <p:nvPr>
            <p:ph type="title"/>
          </p:nvPr>
        </p:nvSpPr>
        <p:spPr>
          <a:xfrm>
            <a:off x="311700" y="2726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Offline model stealing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2bfca9b12_0_447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Offline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2bfca9b12_0_451"/>
          <p:cNvSpPr txBox="1"/>
          <p:nvPr>
            <p:ph type="title"/>
          </p:nvPr>
        </p:nvSpPr>
        <p:spPr>
          <a:xfrm>
            <a:off x="311700" y="30472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Online Black Box model stealing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2bfca9b12_0_455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MLaaS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99" name="Google Shape;399;gf2bfca9b12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88" y="1845704"/>
            <a:ext cx="2573690" cy="94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f2bfca9b12_0_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0494" y="1845683"/>
            <a:ext cx="1354394" cy="132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f2bfca9b12_0_4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0024" y="3952398"/>
            <a:ext cx="2713149" cy="15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f2bfca9b12_0_4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3840" y="3777497"/>
            <a:ext cx="1925895" cy="18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f2bfca9b12_0_4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1901" y="1419451"/>
            <a:ext cx="3118956" cy="187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2bfca9b12_0_464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MLaaS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09" name="Google Shape;409;gf2bfca9b12_0_464"/>
          <p:cNvSpPr/>
          <p:nvPr/>
        </p:nvSpPr>
        <p:spPr>
          <a:xfrm>
            <a:off x="723100" y="2425219"/>
            <a:ext cx="3634092" cy="227577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Trained Model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f2bfca9b12_0_464"/>
          <p:cNvSpPr/>
          <p:nvPr/>
        </p:nvSpPr>
        <p:spPr>
          <a:xfrm>
            <a:off x="4357391" y="3183891"/>
            <a:ext cx="2415600" cy="75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f2bfca9b12_0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212" y="2308524"/>
            <a:ext cx="1887013" cy="2509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gf2bfca9b12_0_464"/>
          <p:cNvCxnSpPr/>
          <p:nvPr/>
        </p:nvCxnSpPr>
        <p:spPr>
          <a:xfrm>
            <a:off x="4588449" y="2830598"/>
            <a:ext cx="21639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3" name="Google Shape;413;gf2bfca9b12_0_464"/>
          <p:cNvCxnSpPr/>
          <p:nvPr/>
        </p:nvCxnSpPr>
        <p:spPr>
          <a:xfrm flipH="1">
            <a:off x="4525175" y="4373945"/>
            <a:ext cx="2079900" cy="261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4" name="Google Shape;414;gf2bfca9b12_0_464"/>
          <p:cNvSpPr txBox="1"/>
          <p:nvPr/>
        </p:nvSpPr>
        <p:spPr>
          <a:xfrm>
            <a:off x="4303617" y="2200950"/>
            <a:ext cx="2730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Target Class</a:t>
            </a:r>
            <a:endParaRPr b="1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f2bfca9b12_0_464"/>
          <p:cNvSpPr txBox="1"/>
          <p:nvPr/>
        </p:nvSpPr>
        <p:spPr>
          <a:xfrm>
            <a:off x="4537238" y="4420113"/>
            <a:ext cx="2730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</a:t>
            </a:r>
            <a:r>
              <a:rPr b="1" i="0" lang="en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1" i="0" sz="1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2bfca9b12_0_475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Model Stealing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21" name="Google Shape;421;gf2bfca9b12_0_475"/>
          <p:cNvSpPr/>
          <p:nvPr/>
        </p:nvSpPr>
        <p:spPr>
          <a:xfrm>
            <a:off x="468200" y="27931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f2bfca9b12_0_475"/>
          <p:cNvSpPr/>
          <p:nvPr/>
        </p:nvSpPr>
        <p:spPr>
          <a:xfrm>
            <a:off x="2600250" y="32696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gf2bfca9b12_0_475"/>
          <p:cNvCxnSpPr/>
          <p:nvPr/>
        </p:nvCxnSpPr>
        <p:spPr>
          <a:xfrm>
            <a:off x="2735800" y="30477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4" name="Google Shape;424;gf2bfca9b12_0_475"/>
          <p:cNvCxnSpPr/>
          <p:nvPr/>
        </p:nvCxnSpPr>
        <p:spPr>
          <a:xfrm flipH="1">
            <a:off x="2698750" y="40172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5" name="Google Shape;425;gf2bfca9b12_0_475"/>
          <p:cNvSpPr txBox="1"/>
          <p:nvPr/>
        </p:nvSpPr>
        <p:spPr>
          <a:xfrm>
            <a:off x="2507850" y="2522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f2bfca9b12_0_475"/>
          <p:cNvSpPr txBox="1"/>
          <p:nvPr/>
        </p:nvSpPr>
        <p:spPr>
          <a:xfrm>
            <a:off x="2584050" y="4046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gf2bfca9b12_0_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2470150"/>
            <a:ext cx="1428750" cy="187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f2bfca9b12_0_475"/>
          <p:cNvSpPr/>
          <p:nvPr/>
        </p:nvSpPr>
        <p:spPr>
          <a:xfrm flipH="1">
            <a:off x="6595900" y="2793133"/>
            <a:ext cx="2197476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f2bfca9b12_0_475"/>
          <p:cNvSpPr/>
          <p:nvPr/>
        </p:nvSpPr>
        <p:spPr>
          <a:xfrm flipH="1">
            <a:off x="5135164" y="3269683"/>
            <a:ext cx="14607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Train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2bfca9b12_0_181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AI Security Assessment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f2bfca9b12_0_181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f2bfca9b12_0_181"/>
          <p:cNvSpPr txBox="1"/>
          <p:nvPr>
            <p:ph idx="1" type="body"/>
          </p:nvPr>
        </p:nvSpPr>
        <p:spPr>
          <a:xfrm>
            <a:off x="540300" y="1333433"/>
            <a:ext cx="85206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Recon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Attack surface identification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Threat modeling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Adversarial Learning Attack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Stealing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Skewing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Input data inference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inversion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Hybrid attacks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2bfca9b12_0_488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Model Stealing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35" name="Google Shape;435;gf2bfca9b12_0_488"/>
          <p:cNvSpPr txBox="1"/>
          <p:nvPr/>
        </p:nvSpPr>
        <p:spPr>
          <a:xfrm>
            <a:off x="777500" y="1674633"/>
            <a:ext cx="7751100" cy="4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Collect data 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Query prediction APIs to generate labels from target Model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generated Labels and collected data to train a duplicate model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Optimization algorithms like Gradient descent are used to train the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2bfca9b12_0_493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Black Box Model Stealing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41" name="Google Shape;441;gf2bfca9b12_0_493"/>
          <p:cNvSpPr txBox="1"/>
          <p:nvPr/>
        </p:nvSpPr>
        <p:spPr>
          <a:xfrm>
            <a:off x="609600" y="1930400"/>
            <a:ext cx="84090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●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Problem with Traditional Attack Method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It is assumed that the confidence score of all classes except predicted class is zero '0'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While in reality there is some value of confidence is associated with every class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Above assumption adds up to the gradients, which causes optimizer to change parameters of Duplicate model aggressively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bfca9b12_0_49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Online Attacks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47" name="Google Shape;447;gf2bfca9b12_0_498"/>
          <p:cNvSpPr/>
          <p:nvPr/>
        </p:nvSpPr>
        <p:spPr>
          <a:xfrm>
            <a:off x="468200" y="27931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f2bfca9b12_0_498"/>
          <p:cNvSpPr/>
          <p:nvPr/>
        </p:nvSpPr>
        <p:spPr>
          <a:xfrm>
            <a:off x="2600250" y="32696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gf2bfca9b12_0_498"/>
          <p:cNvCxnSpPr/>
          <p:nvPr/>
        </p:nvCxnSpPr>
        <p:spPr>
          <a:xfrm>
            <a:off x="2735800" y="30477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0" name="Google Shape;450;gf2bfca9b12_0_498"/>
          <p:cNvCxnSpPr/>
          <p:nvPr/>
        </p:nvCxnSpPr>
        <p:spPr>
          <a:xfrm flipH="1">
            <a:off x="2698750" y="40172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1" name="Google Shape;451;gf2bfca9b12_0_498"/>
          <p:cNvSpPr txBox="1"/>
          <p:nvPr/>
        </p:nvSpPr>
        <p:spPr>
          <a:xfrm>
            <a:off x="2507850" y="2522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f2bfca9b12_0_498"/>
          <p:cNvSpPr txBox="1"/>
          <p:nvPr/>
        </p:nvSpPr>
        <p:spPr>
          <a:xfrm>
            <a:off x="2584050" y="4046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gf2bfca9b12_0_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2165350"/>
            <a:ext cx="1428750" cy="187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f2bfca9b12_0_498"/>
          <p:cNvSpPr/>
          <p:nvPr/>
        </p:nvSpPr>
        <p:spPr>
          <a:xfrm flipH="1">
            <a:off x="6595900" y="2793133"/>
            <a:ext cx="2197476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f2bfca9b12_0_498"/>
          <p:cNvSpPr/>
          <p:nvPr/>
        </p:nvSpPr>
        <p:spPr>
          <a:xfrm flipH="1">
            <a:off x="5135164" y="3269683"/>
            <a:ext cx="14607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Train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f2bfca9b12_0_498"/>
          <p:cNvSpPr txBox="1"/>
          <p:nvPr/>
        </p:nvSpPr>
        <p:spPr>
          <a:xfrm>
            <a:off x="308075" y="1495225"/>
            <a:ext cx="9006000" cy="5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[f1, f2, f3, ..., fn]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F output: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P(class1), P(class2), P(class3), …, P(classN)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API output: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max(P(class1), P(class2), P(class3), …, P(classN))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2bfca9b12_0_512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Present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62" name="Google Shape;462;gf2bfca9b12_0_512"/>
          <p:cNvSpPr txBox="1"/>
          <p:nvPr/>
        </p:nvSpPr>
        <p:spPr>
          <a:xfrm>
            <a:off x="234125" y="16346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traditional approach, attackers train their local models based on Cloud API output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f2bfca9b12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750" y="2992693"/>
            <a:ext cx="8150576" cy="275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2bfca9b12_0_51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Inefficiencies with present attack methodology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69" name="Google Shape;469;gf2bfca9b12_0_518"/>
          <p:cNvSpPr txBox="1"/>
          <p:nvPr/>
        </p:nvSpPr>
        <p:spPr>
          <a:xfrm>
            <a:off x="234125" y="16346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made by traditional/present attack methodology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Input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[1, 2, 3, 4]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Actual Output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[0.3, 0.2, 0.5]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Output by Cloud API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[0, 0, 1]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Assumption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[0, 0, 1]    is approximately equal to   [0.3, 0.2, 0.5]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2bfca9b12_0_523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Black Box Model Stealing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75" name="Google Shape;475;gf2bfca9b12_0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42000"/>
            <a:ext cx="9143999" cy="27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2bfca9b12_0_52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Scope for Attack optimization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1" name="Google Shape;481;gf2bfca9b12_0_528"/>
          <p:cNvSpPr txBox="1"/>
          <p:nvPr/>
        </p:nvSpPr>
        <p:spPr>
          <a:xfrm>
            <a:off x="234125" y="923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Reconsider the way to analyze labels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access to all the probability values will definitely help us to clone models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Learning parameters in hyperspace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Duplicate the target model we need to learn the boundaries that the target model has learnt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Considering probability of predicted class as 1 and others to be 0 will cause unwanted loss and increase the gradient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gradients cause the optimizer to change weights abruptly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gf2bfca9b12_0_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725" y="5290865"/>
            <a:ext cx="3056000" cy="1279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gf2bfca9b12_0_528"/>
          <p:cNvCxnSpPr/>
          <p:nvPr/>
        </p:nvCxnSpPr>
        <p:spPr>
          <a:xfrm flipH="1" rot="10800000">
            <a:off x="5825325" y="5581767"/>
            <a:ext cx="35700" cy="57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2bfca9b12_0_535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Proposed approach (GDALR)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9" name="Google Shape;489;gf2bfca9b12_0_535"/>
          <p:cNvSpPr txBox="1"/>
          <p:nvPr/>
        </p:nvSpPr>
        <p:spPr>
          <a:xfrm>
            <a:off x="234125" y="923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GDALR: Gradient Driven Adaptive Learning Rate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f2bfca9b12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600" y="2886752"/>
            <a:ext cx="4858250" cy="190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gf2bfca9b12_0_535"/>
          <p:cNvCxnSpPr/>
          <p:nvPr/>
        </p:nvCxnSpPr>
        <p:spPr>
          <a:xfrm rot="10800000">
            <a:off x="5060144" y="3326671"/>
            <a:ext cx="45300" cy="121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2bfca9b12_0_542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Gradient Driven Adaptive Learning Rate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97" name="Google Shape;497;gf2bfca9b12_0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446" y="2509273"/>
            <a:ext cx="3440554" cy="292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f2bfca9b12_0_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25" y="3732025"/>
            <a:ext cx="5404450" cy="15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2bfca9b12_0_548"/>
          <p:cNvSpPr txBox="1"/>
          <p:nvPr>
            <p:ph idx="1" type="subTitle"/>
          </p:nvPr>
        </p:nvSpPr>
        <p:spPr>
          <a:xfrm>
            <a:off x="311700" y="222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 in Action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04" name="Google Shape;504;gf2bfca9b12_0_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100" y="1062374"/>
            <a:ext cx="7123800" cy="5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2bfca9b12_0_187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The Recon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f2bfca9b12_0_187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f2bfca9b12_0_187"/>
          <p:cNvSpPr txBox="1"/>
          <p:nvPr>
            <p:ph idx="1" type="body"/>
          </p:nvPr>
        </p:nvSpPr>
        <p:spPr>
          <a:xfrm>
            <a:off x="540300" y="1333433"/>
            <a:ext cx="85206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Intel on Application and Model internals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Research Papers, Blogs and product pages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Conference talks, demos, social media content for target application/appliance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Helps to plan efficient attack scenarios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Get your hands on target application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2bfca9b12_0_553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Experimental setup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10" name="Google Shape;510;gf2bfca9b12_0_553"/>
          <p:cNvSpPr txBox="1"/>
          <p:nvPr/>
        </p:nvSpPr>
        <p:spPr>
          <a:xfrm>
            <a:off x="310325" y="1939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GDALR reliability Testing -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2bfca9b12_0_558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Logistic Regression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16" name="Google Shape;516;gf2bfca9b12_0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18" y="848876"/>
            <a:ext cx="8299165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2bfca9b12_0_563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Multi Layer Perceptron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22" name="Google Shape;522;gf2bfca9b12_0_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75" y="848874"/>
            <a:ext cx="8397849" cy="51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2bfca9b12_0_568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Convolutional Neural Network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28" name="Google Shape;528;gf2bfca9b12_0_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815012"/>
            <a:ext cx="8520599" cy="52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2bfca9b12_0_573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Online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8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9"/>
          <p:cNvSpPr txBox="1"/>
          <p:nvPr/>
        </p:nvSpPr>
        <p:spPr>
          <a:xfrm>
            <a:off x="311700" y="30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5" y="967224"/>
            <a:ext cx="8876176" cy="46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9"/>
          <p:cNvSpPr/>
          <p:nvPr/>
        </p:nvSpPr>
        <p:spPr>
          <a:xfrm>
            <a:off x="992975" y="2403549"/>
            <a:ext cx="6417634" cy="3090771"/>
          </a:xfrm>
          <a:custGeom>
            <a:rect b="b" l="l" r="r" t="t"/>
            <a:pathLst>
              <a:path extrusionOk="0" h="113350" w="245135">
                <a:moveTo>
                  <a:pt x="1436" y="0"/>
                </a:moveTo>
                <a:cubicBezTo>
                  <a:pt x="-4317" y="34518"/>
                  <a:pt x="8431" y="80241"/>
                  <a:pt x="38438" y="98245"/>
                </a:cubicBezTo>
                <a:cubicBezTo>
                  <a:pt x="56607" y="109146"/>
                  <a:pt x="79782" y="108972"/>
                  <a:pt x="100957" y="109728"/>
                </a:cubicBezTo>
                <a:cubicBezTo>
                  <a:pt x="121369" y="110457"/>
                  <a:pt x="141776" y="111642"/>
                  <a:pt x="162201" y="111642"/>
                </a:cubicBezTo>
                <a:cubicBezTo>
                  <a:pt x="178151" y="111642"/>
                  <a:pt x="194314" y="114902"/>
                  <a:pt x="210047" y="112280"/>
                </a:cubicBezTo>
                <a:cubicBezTo>
                  <a:pt x="226966" y="109460"/>
                  <a:pt x="245135" y="91793"/>
                  <a:pt x="245135" y="74641"/>
                </a:cubicBezTo>
              </a:path>
            </a:pathLst>
          </a:cu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9"/>
          <p:cNvSpPr txBox="1"/>
          <p:nvPr/>
        </p:nvSpPr>
        <p:spPr>
          <a:xfrm>
            <a:off x="3499415" y="5016129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0"/>
          <p:cNvSpPr txBox="1"/>
          <p:nvPr/>
        </p:nvSpPr>
        <p:spPr>
          <a:xfrm>
            <a:off x="311700" y="30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24" y="1142492"/>
            <a:ext cx="7786076" cy="40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0"/>
          <p:cNvSpPr txBox="1"/>
          <p:nvPr/>
        </p:nvSpPr>
        <p:spPr>
          <a:xfrm>
            <a:off x="3034593" y="4756947"/>
            <a:ext cx="2421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Poisoned Feedback Loop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6326" y="2819416"/>
            <a:ext cx="1282575" cy="16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0"/>
          <p:cNvSpPr/>
          <p:nvPr/>
        </p:nvSpPr>
        <p:spPr>
          <a:xfrm>
            <a:off x="1150725" y="2373750"/>
            <a:ext cx="6412119" cy="2815897"/>
          </a:xfrm>
          <a:custGeom>
            <a:rect b="b" l="l" r="r" t="t"/>
            <a:pathLst>
              <a:path extrusionOk="0" h="113350" w="245135">
                <a:moveTo>
                  <a:pt x="1436" y="0"/>
                </a:moveTo>
                <a:cubicBezTo>
                  <a:pt x="-4317" y="34518"/>
                  <a:pt x="8431" y="80241"/>
                  <a:pt x="38438" y="98245"/>
                </a:cubicBezTo>
                <a:cubicBezTo>
                  <a:pt x="56607" y="109146"/>
                  <a:pt x="79782" y="108972"/>
                  <a:pt x="100957" y="109728"/>
                </a:cubicBezTo>
                <a:cubicBezTo>
                  <a:pt x="121369" y="110457"/>
                  <a:pt x="141776" y="111642"/>
                  <a:pt x="162201" y="111642"/>
                </a:cubicBezTo>
                <a:cubicBezTo>
                  <a:pt x="178151" y="111642"/>
                  <a:pt x="194314" y="114902"/>
                  <a:pt x="210047" y="112280"/>
                </a:cubicBezTo>
                <a:cubicBezTo>
                  <a:pt x="226966" y="109460"/>
                  <a:pt x="245135" y="91793"/>
                  <a:pt x="245135" y="7464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1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Skewing Spam Filters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2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2" name="Google Shape;162;p10"/>
          <p:cNvSpPr txBox="1"/>
          <p:nvPr>
            <p:ph idx="4294967295" type="subTitle"/>
          </p:nvPr>
        </p:nvSpPr>
        <p:spPr>
          <a:xfrm>
            <a:off x="311700" y="29929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Is our model actually “learning” what we expect it to learn?</a:t>
            </a:r>
            <a:endParaRPr b="1" i="0" sz="2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2bfca9b12_0_5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Explaining Predictions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71" name="Google Shape;571;gf2bfca9b12_0_577"/>
          <p:cNvSpPr txBox="1"/>
          <p:nvPr/>
        </p:nvSpPr>
        <p:spPr>
          <a:xfrm>
            <a:off x="0" y="6264800"/>
            <a:ext cx="4040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https://arxiv.org/pdf/1602.04938.pdf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gf2bfca9b12_0_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44102"/>
            <a:ext cx="9144000" cy="304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2bfca9b12_0_5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Explaining Predictions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78" name="Google Shape;578;gf2bfca9b12_0_583"/>
          <p:cNvSpPr txBox="1"/>
          <p:nvPr/>
        </p:nvSpPr>
        <p:spPr>
          <a:xfrm>
            <a:off x="0" y="6264800"/>
            <a:ext cx="4040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https://arxiv.org/pdf/1602.04938.pdf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gf2bfca9b12_0_5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99" y="1820750"/>
            <a:ext cx="8017002" cy="39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2bfca9b12_0_589"/>
          <p:cNvSpPr txBox="1"/>
          <p:nvPr/>
        </p:nvSpPr>
        <p:spPr>
          <a:xfrm>
            <a:off x="311700" y="1825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LIME to bypass WAF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gf2bfca9b12_0_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225" y="2220100"/>
            <a:ext cx="3429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f2bfca9b12_0_5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13" y="3731400"/>
            <a:ext cx="40862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f2bfca9b12_0_5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2825" y="2283617"/>
            <a:ext cx="35337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f2bfca9b12_0_5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825" y="3731417"/>
            <a:ext cx="40957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f2bfca9b12_0_589"/>
          <p:cNvSpPr txBox="1"/>
          <p:nvPr/>
        </p:nvSpPr>
        <p:spPr>
          <a:xfrm>
            <a:off x="146525" y="1299167"/>
            <a:ext cx="3967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 /index/lab/home.html</a:t>
            </a:r>
            <a:endParaRPr b="0" i="0" sz="18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f2bfca9b12_0_589"/>
          <p:cNvSpPr txBox="1"/>
          <p:nvPr/>
        </p:nvSpPr>
        <p:spPr>
          <a:xfrm>
            <a:off x="4718525" y="1299167"/>
            <a:ext cx="3967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/&lt;script&gt;alert(1)&lt;/script&gt;/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2bfca9b12_0_599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LIME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2bfca9b12_0_603"/>
          <p:cNvSpPr txBox="1"/>
          <p:nvPr/>
        </p:nvSpPr>
        <p:spPr>
          <a:xfrm>
            <a:off x="311700" y="446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gf2bfca9b12_0_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296" y="1534850"/>
            <a:ext cx="4400078" cy="24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f2bfca9b12_0_6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18600"/>
            <a:ext cx="3361600" cy="245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f2bfca9b12_0_6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850" y="4806298"/>
            <a:ext cx="2445049" cy="99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f2bfca9b12_0_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37746" y="4806298"/>
            <a:ext cx="2690904" cy="996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gf2bfca9b12_0_603"/>
          <p:cNvCxnSpPr/>
          <p:nvPr/>
        </p:nvCxnSpPr>
        <p:spPr>
          <a:xfrm>
            <a:off x="3494614" y="5352729"/>
            <a:ext cx="20202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6" name="Google Shape;606;gf2bfca9b12_0_603"/>
          <p:cNvSpPr txBox="1"/>
          <p:nvPr/>
        </p:nvSpPr>
        <p:spPr>
          <a:xfrm>
            <a:off x="3448476" y="4575233"/>
            <a:ext cx="2020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text substitution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gf2bfca9b12_0_603"/>
          <p:cNvCxnSpPr/>
          <p:nvPr/>
        </p:nvCxnSpPr>
        <p:spPr>
          <a:xfrm>
            <a:off x="111350" y="4287400"/>
            <a:ext cx="88461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gf2bfca9b12_0_603"/>
          <p:cNvCxnSpPr/>
          <p:nvPr/>
        </p:nvCxnSpPr>
        <p:spPr>
          <a:xfrm>
            <a:off x="3710800" y="2737633"/>
            <a:ext cx="771000" cy="9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9" name="Google Shape;609;gf2bfca9b12_0_603"/>
          <p:cNvSpPr txBox="1"/>
          <p:nvPr/>
        </p:nvSpPr>
        <p:spPr>
          <a:xfrm>
            <a:off x="992300" y="6197600"/>
            <a:ext cx="878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https://science.sciencemag.org/content/363/6433/1287.full?ijkey=OXnSsEp.Iagl6&amp;keytype=ref&amp;siteid=sci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f2bfca9b12_0_603"/>
          <p:cNvSpPr txBox="1"/>
          <p:nvPr/>
        </p:nvSpPr>
        <p:spPr>
          <a:xfrm>
            <a:off x="3109100" y="3959017"/>
            <a:ext cx="546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https://distill.pub/2019/activation-atlas/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2bfca9b12_0_617"/>
          <p:cNvSpPr txBox="1"/>
          <p:nvPr/>
        </p:nvSpPr>
        <p:spPr>
          <a:xfrm>
            <a:off x="91725" y="243033"/>
            <a:ext cx="89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Mis-classification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gf2bfca9b12_0_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25" y="1203390"/>
            <a:ext cx="7546100" cy="2213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gf2bfca9b12_0_617"/>
          <p:cNvCxnSpPr/>
          <p:nvPr/>
        </p:nvCxnSpPr>
        <p:spPr>
          <a:xfrm>
            <a:off x="111350" y="3855600"/>
            <a:ext cx="88461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8" name="Google Shape;618;gf2bfca9b12_0_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5" y="4221762"/>
            <a:ext cx="3913236" cy="20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f2bfca9b12_0_6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610" y="4221763"/>
            <a:ext cx="3784715" cy="193675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f2bfca9b12_0_617"/>
          <p:cNvSpPr txBox="1"/>
          <p:nvPr/>
        </p:nvSpPr>
        <p:spPr>
          <a:xfrm>
            <a:off x="1211050" y="6365667"/>
            <a:ext cx="588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https://openai.com/blog/multimodal-neurons/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2bfca9b12_0_626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Attack WAF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288" y="1106697"/>
            <a:ext cx="3427425" cy="48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3"/>
          <p:cNvSpPr txBox="1"/>
          <p:nvPr/>
        </p:nvSpPr>
        <p:spPr>
          <a:xfrm>
            <a:off x="311700" y="117538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Unintended Memorization in Neural Networks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3"/>
          <p:cNvSpPr txBox="1"/>
          <p:nvPr/>
        </p:nvSpPr>
        <p:spPr>
          <a:xfrm>
            <a:off x="1168975" y="6074471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https://www.usenix.org/system/files/sec19-carlini.pdf</a:t>
            </a:r>
            <a:endParaRPr b="1" i="0" sz="20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2bfca9b12_0_238"/>
          <p:cNvSpPr txBox="1"/>
          <p:nvPr/>
        </p:nvSpPr>
        <p:spPr>
          <a:xfrm>
            <a:off x="-361074" y="5784594"/>
            <a:ext cx="4260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https://www.cs.cmu.edu/~mfredrik/papers/fjr2015ccs.pdf</a:t>
            </a:r>
            <a:endParaRPr b="1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f2bfca9b12_0_238"/>
          <p:cNvSpPr txBox="1"/>
          <p:nvPr/>
        </p:nvSpPr>
        <p:spPr>
          <a:xfrm>
            <a:off x="311700" y="1175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Input data inference Attack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gf2bfca9b12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50" y="3587475"/>
            <a:ext cx="3432967" cy="20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f2bfca9b12_0_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9166" y="3768878"/>
            <a:ext cx="4990091" cy="132238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f2bfca9b12_0_238"/>
          <p:cNvSpPr txBox="1"/>
          <p:nvPr/>
        </p:nvSpPr>
        <p:spPr>
          <a:xfrm>
            <a:off x="3724049" y="5299639"/>
            <a:ext cx="5285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https://bair.berkeley.edu/blog/2019/08/13/memorization/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f2bfca9b12_0_238"/>
          <p:cNvSpPr/>
          <p:nvPr/>
        </p:nvSpPr>
        <p:spPr>
          <a:xfrm>
            <a:off x="5066311" y="3839237"/>
            <a:ext cx="38133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f2bfca9b12_0_238"/>
          <p:cNvSpPr/>
          <p:nvPr/>
        </p:nvSpPr>
        <p:spPr>
          <a:xfrm flipH="1">
            <a:off x="3939131" y="4050520"/>
            <a:ext cx="30579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f2bfca9b12_0_238"/>
          <p:cNvSpPr/>
          <p:nvPr/>
        </p:nvSpPr>
        <p:spPr>
          <a:xfrm>
            <a:off x="5821729" y="4597893"/>
            <a:ext cx="30579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f2bfca9b12_0_238"/>
          <p:cNvSpPr/>
          <p:nvPr/>
        </p:nvSpPr>
        <p:spPr>
          <a:xfrm>
            <a:off x="3939166" y="4844529"/>
            <a:ext cx="20121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f2bfca9b12_0_238"/>
          <p:cNvSpPr txBox="1"/>
          <p:nvPr/>
        </p:nvSpPr>
        <p:spPr>
          <a:xfrm>
            <a:off x="311700" y="1198567"/>
            <a:ext cx="8663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the target model to extract sensitive data from the dataset used to train the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4"/>
          <p:cNvSpPr txBox="1"/>
          <p:nvPr/>
        </p:nvSpPr>
        <p:spPr>
          <a:xfrm>
            <a:off x="311700" y="462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Other Attacks on ML services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4"/>
          <p:cNvSpPr txBox="1"/>
          <p:nvPr/>
        </p:nvSpPr>
        <p:spPr>
          <a:xfrm>
            <a:off x="797450" y="2209800"/>
            <a:ext cx="78417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I/P Data inference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Inferring samples used for training model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attacks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 Exploits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 days for base libraries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chemeClr val="accent2"/>
                </a:solidFill>
              </a:rPr>
              <a:t>Specially craft an input with an intention to produce desired prediction from target model.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2366700" y="3712037"/>
            <a:ext cx="1044600" cy="1017300"/>
          </a:xfrm>
          <a:prstGeom prst="mathPlus">
            <a:avLst>
              <a:gd fmla="val 2352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5505325" y="3827725"/>
            <a:ext cx="953100" cy="9240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298750" y="5592700"/>
            <a:ext cx="17424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Street Sign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3687050" y="5694300"/>
            <a:ext cx="1691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Perturbations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5000" y="5694300"/>
            <a:ext cx="13056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Mail Box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76" y="3409578"/>
            <a:ext cx="1633650" cy="182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595" y="3379582"/>
            <a:ext cx="1579692" cy="17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3025" y="3317351"/>
            <a:ext cx="1633650" cy="182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"/>
          <p:cNvSpPr txBox="1"/>
          <p:nvPr/>
        </p:nvSpPr>
        <p:spPr>
          <a:xfrm>
            <a:off x="1168975" y="61143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by @gauravnayak210</a:t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5"/>
          <p:cNvSpPr txBox="1"/>
          <p:nvPr/>
        </p:nvSpPr>
        <p:spPr>
          <a:xfrm>
            <a:off x="311700" y="157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Framework exploits for 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5"/>
          <p:cNvSpPr txBox="1"/>
          <p:nvPr/>
        </p:nvSpPr>
        <p:spPr>
          <a:xfrm>
            <a:off x="1461925" y="2754450"/>
            <a:ext cx="622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CVE 2017-12603 : Heap Overflow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6"/>
          <p:cNvSpPr txBox="1"/>
          <p:nvPr/>
        </p:nvSpPr>
        <p:spPr>
          <a:xfrm>
            <a:off x="1168975" y="61143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66" title="opencv-3.3-exploit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50" y="915075"/>
            <a:ext cx="7551800" cy="5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6"/>
          <p:cNvSpPr txBox="1"/>
          <p:nvPr/>
        </p:nvSpPr>
        <p:spPr>
          <a:xfrm>
            <a:off x="311700" y="157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Framework exploits for by @gauravnayak210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2bfca9b12_0_126"/>
          <p:cNvSpPr txBox="1"/>
          <p:nvPr/>
        </p:nvSpPr>
        <p:spPr>
          <a:xfrm>
            <a:off x="311700" y="2191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Other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f2bfca9b12_0_126"/>
          <p:cNvSpPr txBox="1"/>
          <p:nvPr>
            <p:ph idx="4294967295" type="body"/>
          </p:nvPr>
        </p:nvSpPr>
        <p:spPr>
          <a:xfrm>
            <a:off x="540300" y="1333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Hybrid attacks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Model Stealing + Adversarial Learning = Whitebox Adversarial Learning attack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Poor authentication on feedback APIs + bots = Model Skewing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No encryption while downloading the model + MITM = Model Stealing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SQL injection on Application + Inject bad data = Data poisoning</a:t>
            </a: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Vulnerabilities/0days in the frameworks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f2bfca9b12_0_131"/>
          <p:cNvSpPr txBox="1"/>
          <p:nvPr/>
        </p:nvSpPr>
        <p:spPr>
          <a:xfrm>
            <a:off x="311700" y="2191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f2bfca9b12_0_131"/>
          <p:cNvSpPr txBox="1"/>
          <p:nvPr>
            <p:ph idx="4294967295" type="body"/>
          </p:nvPr>
        </p:nvSpPr>
        <p:spPr>
          <a:xfrm>
            <a:off x="540300" y="1333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Adversarial Training, </a:t>
            </a:r>
            <a:r>
              <a:rPr lang="en" sz="2400">
                <a:solidFill>
                  <a:schemeClr val="dk1"/>
                </a:solidFill>
              </a:rPr>
              <a:t>Ensemble learning</a:t>
            </a:r>
            <a:r>
              <a:rPr lang="en" sz="2400">
                <a:solidFill>
                  <a:schemeClr val="accent2"/>
                </a:solidFill>
              </a:rPr>
              <a:t>, </a:t>
            </a:r>
            <a:r>
              <a:rPr lang="en" sz="2400">
                <a:solidFill>
                  <a:schemeClr val="dk1"/>
                </a:solidFill>
              </a:rPr>
              <a:t>Defence Distillation, Reduced feature space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Identify and patch Bias in models, avoid overfitting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Sanitize input datasets and quantize the models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Sanitize feedback inputs from users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Evaluate re-trained model against golden dataset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Standard application and data protection practices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7"/>
          <p:cNvSpPr/>
          <p:nvPr/>
        </p:nvSpPr>
        <p:spPr>
          <a:xfrm rot="5400000">
            <a:off x="724396" y="1421646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4" name="Google Shape;684;p67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Google Shape;685;p67"/>
          <p:cNvSpPr txBox="1"/>
          <p:nvPr/>
        </p:nvSpPr>
        <p:spPr>
          <a:xfrm>
            <a:off x="184929" y="183925"/>
            <a:ext cx="79848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7"/>
          <p:cNvSpPr/>
          <p:nvPr/>
        </p:nvSpPr>
        <p:spPr>
          <a:xfrm>
            <a:off x="184935" y="1366415"/>
            <a:ext cx="564300" cy="425700"/>
          </a:xfrm>
          <a:prstGeom prst="roundRect">
            <a:avLst>
              <a:gd fmla="val 50000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67"/>
          <p:cNvCxnSpPr>
            <a:stCxn id="686" idx="0"/>
            <a:endCxn id="688" idx="1"/>
          </p:cNvCxnSpPr>
          <p:nvPr/>
        </p:nvCxnSpPr>
        <p:spPr>
          <a:xfrm flipH="1" rot="-5400000">
            <a:off x="1314585" y="518915"/>
            <a:ext cx="113100" cy="1808100"/>
          </a:xfrm>
          <a:prstGeom prst="bentConnector3">
            <a:avLst>
              <a:gd fmla="val -202122" name="adj1"/>
            </a:avLst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88" name="Google Shape;688;p67"/>
          <p:cNvSpPr/>
          <p:nvPr/>
        </p:nvSpPr>
        <p:spPr>
          <a:xfrm>
            <a:off x="1250156" y="1479589"/>
            <a:ext cx="2050250" cy="624598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Application</a:t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9" name="Google Shape;689;p67"/>
          <p:cNvSpPr/>
          <p:nvPr/>
        </p:nvSpPr>
        <p:spPr>
          <a:xfrm>
            <a:off x="4950619" y="1404480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Use-case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Capabilities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0" name="Google Shape;690;p67"/>
          <p:cNvCxnSpPr>
            <a:stCxn id="688" idx="5"/>
            <a:endCxn id="689" idx="1"/>
          </p:cNvCxnSpPr>
          <p:nvPr/>
        </p:nvCxnSpPr>
        <p:spPr>
          <a:xfrm>
            <a:off x="3095381" y="1791888"/>
            <a:ext cx="18552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91" name="Google Shape;691;p67"/>
          <p:cNvCxnSpPr>
            <a:stCxn id="688" idx="4"/>
            <a:endCxn id="692" idx="1"/>
          </p:cNvCxnSpPr>
          <p:nvPr/>
        </p:nvCxnSpPr>
        <p:spPr>
          <a:xfrm>
            <a:off x="2275281" y="2104187"/>
            <a:ext cx="0" cy="657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2" name="Google Shape;692;p67"/>
          <p:cNvSpPr/>
          <p:nvPr/>
        </p:nvSpPr>
        <p:spPr>
          <a:xfrm>
            <a:off x="1250156" y="2761057"/>
            <a:ext cx="2050250" cy="62145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 Surface Identification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7"/>
          <p:cNvSpPr/>
          <p:nvPr/>
        </p:nvSpPr>
        <p:spPr>
          <a:xfrm>
            <a:off x="4950625" y="2600668"/>
            <a:ext cx="3736200" cy="9363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ML Pipeline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Gather Test Cases If Any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67"/>
          <p:cNvCxnSpPr>
            <a:stCxn id="692" idx="5"/>
            <a:endCxn id="693" idx="1"/>
          </p:cNvCxnSpPr>
          <p:nvPr/>
        </p:nvCxnSpPr>
        <p:spPr>
          <a:xfrm flipH="1" rot="10800000">
            <a:off x="3095381" y="3068785"/>
            <a:ext cx="1855200" cy="3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95" name="Google Shape;695;p67"/>
          <p:cNvCxnSpPr>
            <a:stCxn id="692" idx="4"/>
            <a:endCxn id="696" idx="1"/>
          </p:cNvCxnSpPr>
          <p:nvPr/>
        </p:nvCxnSpPr>
        <p:spPr>
          <a:xfrm>
            <a:off x="2275281" y="3382512"/>
            <a:ext cx="0" cy="4857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7" name="Google Shape;697;p67"/>
          <p:cNvSpPr/>
          <p:nvPr/>
        </p:nvSpPr>
        <p:spPr>
          <a:xfrm>
            <a:off x="4950625" y="3691867"/>
            <a:ext cx="3736200" cy="8841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Actors and Entity Boundaries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Attacks identification on Exposed endpoints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attack vectors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6" name="Google Shape;696;p67"/>
          <p:cNvSpPr/>
          <p:nvPr/>
        </p:nvSpPr>
        <p:spPr>
          <a:xfrm>
            <a:off x="1250156" y="3868307"/>
            <a:ext cx="2050250" cy="52387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Threat Modeling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Google Shape;698;p67"/>
          <p:cNvCxnSpPr>
            <a:stCxn id="696" idx="5"/>
            <a:endCxn id="697" idx="1"/>
          </p:cNvCxnSpPr>
          <p:nvPr/>
        </p:nvCxnSpPr>
        <p:spPr>
          <a:xfrm>
            <a:off x="3095381" y="4130245"/>
            <a:ext cx="1855200" cy="36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99" name="Google Shape;699;p67"/>
          <p:cNvCxnSpPr>
            <a:stCxn id="696" idx="4"/>
            <a:endCxn id="700" idx="1"/>
          </p:cNvCxnSpPr>
          <p:nvPr/>
        </p:nvCxnSpPr>
        <p:spPr>
          <a:xfrm>
            <a:off x="2275281" y="4392182"/>
            <a:ext cx="0" cy="4944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0" name="Google Shape;700;p67"/>
          <p:cNvSpPr/>
          <p:nvPr/>
        </p:nvSpPr>
        <p:spPr>
          <a:xfrm>
            <a:off x="1250156" y="4886565"/>
            <a:ext cx="2050250" cy="60501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 Endpoints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7"/>
          <p:cNvSpPr/>
          <p:nvPr/>
        </p:nvSpPr>
        <p:spPr>
          <a:xfrm>
            <a:off x="4950619" y="4665080"/>
            <a:ext cx="3736200" cy="1047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 ways with which end users communicate with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 end user interaction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Google Shape;702;p67"/>
          <p:cNvCxnSpPr>
            <a:stCxn id="700" idx="5"/>
            <a:endCxn id="701" idx="1"/>
          </p:cNvCxnSpPr>
          <p:nvPr/>
        </p:nvCxnSpPr>
        <p:spPr>
          <a:xfrm>
            <a:off x="3095381" y="5189072"/>
            <a:ext cx="18552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03" name="Google Shape;703;p67"/>
          <p:cNvCxnSpPr>
            <a:stCxn id="700" idx="4"/>
          </p:cNvCxnSpPr>
          <p:nvPr/>
        </p:nvCxnSpPr>
        <p:spPr>
          <a:xfrm flipH="1">
            <a:off x="2271981" y="5491580"/>
            <a:ext cx="3300" cy="13851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04" name="Google Shape;70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481" y="1485888"/>
            <a:ext cx="318675" cy="3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7"/>
          <p:cNvSpPr/>
          <p:nvPr/>
        </p:nvSpPr>
        <p:spPr>
          <a:xfrm rot="5400000">
            <a:off x="724396" y="2684231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6" name="Google Shape;706;p67"/>
          <p:cNvSpPr/>
          <p:nvPr/>
        </p:nvSpPr>
        <p:spPr>
          <a:xfrm rot="5400000">
            <a:off x="724395" y="3738311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67"/>
          <p:cNvSpPr/>
          <p:nvPr/>
        </p:nvSpPr>
        <p:spPr>
          <a:xfrm rot="5400000">
            <a:off x="724395" y="4833518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08" name="Google Shape;70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856" y="2737370"/>
            <a:ext cx="354879" cy="35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882" y="3815471"/>
            <a:ext cx="323417" cy="32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430" y="4905037"/>
            <a:ext cx="314726" cy="3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8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6" name="Google Shape;716;p68"/>
          <p:cNvSpPr txBox="1"/>
          <p:nvPr/>
        </p:nvSpPr>
        <p:spPr>
          <a:xfrm>
            <a:off x="184929" y="183925"/>
            <a:ext cx="7590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8"/>
          <p:cNvSpPr/>
          <p:nvPr/>
        </p:nvSpPr>
        <p:spPr>
          <a:xfrm>
            <a:off x="1250156" y="1534313"/>
            <a:ext cx="1714500" cy="5241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Adversarial Learning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8"/>
          <p:cNvSpPr/>
          <p:nvPr/>
        </p:nvSpPr>
        <p:spPr>
          <a:xfrm>
            <a:off x="4950619" y="1408842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Craft inputs to bypass fool classifiers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custom built tools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generation of theoretically infinite zero day samples as possible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19" name="Google Shape;719;p68"/>
          <p:cNvCxnSpPr>
            <a:stCxn id="717" idx="3"/>
            <a:endCxn id="718" idx="1"/>
          </p:cNvCxnSpPr>
          <p:nvPr/>
        </p:nvCxnSpPr>
        <p:spPr>
          <a:xfrm>
            <a:off x="2964656" y="1796363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20" name="Google Shape;720;p68"/>
          <p:cNvCxnSpPr>
            <a:stCxn id="717" idx="2"/>
            <a:endCxn id="721" idx="0"/>
          </p:cNvCxnSpPr>
          <p:nvPr/>
        </p:nvCxnSpPr>
        <p:spPr>
          <a:xfrm>
            <a:off x="2107406" y="2058413"/>
            <a:ext cx="0" cy="3867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1" name="Google Shape;721;p68"/>
          <p:cNvSpPr/>
          <p:nvPr/>
        </p:nvSpPr>
        <p:spPr>
          <a:xfrm>
            <a:off x="1250156" y="2445112"/>
            <a:ext cx="1714500" cy="6492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Stealing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8"/>
          <p:cNvSpPr/>
          <p:nvPr/>
        </p:nvSpPr>
        <p:spPr>
          <a:xfrm>
            <a:off x="4950619" y="2282161"/>
            <a:ext cx="3736200" cy="9675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deployed locally?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Reverse engineer deployed application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deployed on cloud?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built scripts for black-box model stealing attacks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23" name="Google Shape;723;p68"/>
          <p:cNvCxnSpPr>
            <a:stCxn id="721" idx="3"/>
            <a:endCxn id="722" idx="1"/>
          </p:cNvCxnSpPr>
          <p:nvPr/>
        </p:nvCxnSpPr>
        <p:spPr>
          <a:xfrm flipH="1" rot="10800000">
            <a:off x="2964656" y="2765812"/>
            <a:ext cx="1986000" cy="39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24" name="Google Shape;724;p68"/>
          <p:cNvCxnSpPr>
            <a:stCxn id="721" idx="2"/>
            <a:endCxn id="725" idx="0"/>
          </p:cNvCxnSpPr>
          <p:nvPr/>
        </p:nvCxnSpPr>
        <p:spPr>
          <a:xfrm>
            <a:off x="2107406" y="3094312"/>
            <a:ext cx="0" cy="4902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5" name="Google Shape;725;p68"/>
          <p:cNvSpPr/>
          <p:nvPr/>
        </p:nvSpPr>
        <p:spPr>
          <a:xfrm>
            <a:off x="1250156" y="3584426"/>
            <a:ext cx="1714500" cy="6216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Skewing and Data poisoning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8"/>
          <p:cNvSpPr/>
          <p:nvPr/>
        </p:nvSpPr>
        <p:spPr>
          <a:xfrm>
            <a:off x="4950619" y="3507751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 Feedback loops abused by attackers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Quantify the skewness of model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27" name="Google Shape;727;p68"/>
          <p:cNvCxnSpPr>
            <a:stCxn id="725" idx="3"/>
            <a:endCxn id="726" idx="1"/>
          </p:cNvCxnSpPr>
          <p:nvPr/>
        </p:nvCxnSpPr>
        <p:spPr>
          <a:xfrm>
            <a:off x="2964656" y="3895226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28" name="Google Shape;728;p68"/>
          <p:cNvCxnSpPr>
            <a:stCxn id="725" idx="2"/>
            <a:endCxn id="729" idx="0"/>
          </p:cNvCxnSpPr>
          <p:nvPr/>
        </p:nvCxnSpPr>
        <p:spPr>
          <a:xfrm>
            <a:off x="2107406" y="4206026"/>
            <a:ext cx="0" cy="6099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9" name="Google Shape;729;p68"/>
          <p:cNvSpPr/>
          <p:nvPr/>
        </p:nvSpPr>
        <p:spPr>
          <a:xfrm>
            <a:off x="1250156" y="4815917"/>
            <a:ext cx="1714500" cy="6381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Inversion and inference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8"/>
          <p:cNvSpPr/>
          <p:nvPr/>
        </p:nvSpPr>
        <p:spPr>
          <a:xfrm>
            <a:off x="4950619" y="4771449"/>
            <a:ext cx="3736200" cy="7311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access to model via valid or compromised communication channels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Infer sensitive samples from training dataset from model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31" name="Google Shape;731;p68"/>
          <p:cNvCxnSpPr>
            <a:stCxn id="729" idx="3"/>
            <a:endCxn id="730" idx="1"/>
          </p:cNvCxnSpPr>
          <p:nvPr/>
        </p:nvCxnSpPr>
        <p:spPr>
          <a:xfrm>
            <a:off x="2964656" y="5134967"/>
            <a:ext cx="1986000" cy="21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32" name="Google Shape;732;p68"/>
          <p:cNvCxnSpPr>
            <a:stCxn id="729" idx="2"/>
            <a:endCxn id="733" idx="0"/>
          </p:cNvCxnSpPr>
          <p:nvPr/>
        </p:nvCxnSpPr>
        <p:spPr>
          <a:xfrm>
            <a:off x="2107406" y="5454017"/>
            <a:ext cx="0" cy="3666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3" name="Google Shape;733;p68"/>
          <p:cNvSpPr/>
          <p:nvPr/>
        </p:nvSpPr>
        <p:spPr>
          <a:xfrm>
            <a:off x="1250156" y="5820700"/>
            <a:ext cx="1714500" cy="6459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Framework/ Network/Application assessment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8"/>
          <p:cNvSpPr/>
          <p:nvPr/>
        </p:nvSpPr>
        <p:spPr>
          <a:xfrm>
            <a:off x="4950619" y="5793687"/>
            <a:ext cx="3736200" cy="699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traditional vulnerabilities in application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Leverage them for above attacks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35" name="Google Shape;735;p68"/>
          <p:cNvCxnSpPr>
            <a:stCxn id="733" idx="3"/>
            <a:endCxn id="734" idx="1"/>
          </p:cNvCxnSpPr>
          <p:nvPr/>
        </p:nvCxnSpPr>
        <p:spPr>
          <a:xfrm>
            <a:off x="2964656" y="6143650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36" name="Google Shape;736;p68"/>
          <p:cNvCxnSpPr>
            <a:stCxn id="733" idx="2"/>
          </p:cNvCxnSpPr>
          <p:nvPr/>
        </p:nvCxnSpPr>
        <p:spPr>
          <a:xfrm>
            <a:off x="2107406" y="6466600"/>
            <a:ext cx="0" cy="4524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7" name="Google Shape;737;p68"/>
          <p:cNvCxnSpPr>
            <a:endCxn id="717" idx="0"/>
          </p:cNvCxnSpPr>
          <p:nvPr/>
        </p:nvCxnSpPr>
        <p:spPr>
          <a:xfrm>
            <a:off x="2107406" y="1048013"/>
            <a:ext cx="0" cy="4863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8" name="Google Shape;738;p68"/>
          <p:cNvSpPr/>
          <p:nvPr/>
        </p:nvSpPr>
        <p:spPr>
          <a:xfrm rot="5400000">
            <a:off x="418977" y="151491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9" name="Google Shape;739;p68"/>
          <p:cNvSpPr/>
          <p:nvPr/>
        </p:nvSpPr>
        <p:spPr>
          <a:xfrm rot="5400000">
            <a:off x="422125" y="2485475"/>
            <a:ext cx="731100" cy="556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0" name="Google Shape;740;p68"/>
          <p:cNvSpPr/>
          <p:nvPr/>
        </p:nvSpPr>
        <p:spPr>
          <a:xfrm rot="5400000">
            <a:off x="418976" y="361636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1" name="Google Shape;741;p68"/>
          <p:cNvSpPr/>
          <p:nvPr/>
        </p:nvSpPr>
        <p:spPr>
          <a:xfrm rot="5400000">
            <a:off x="418976" y="4851893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68"/>
          <p:cNvSpPr/>
          <p:nvPr/>
        </p:nvSpPr>
        <p:spPr>
          <a:xfrm rot="5400000">
            <a:off x="418976" y="5867239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43" name="Google Shape;743;p68"/>
          <p:cNvGrpSpPr/>
          <p:nvPr/>
        </p:nvGrpSpPr>
        <p:grpSpPr>
          <a:xfrm>
            <a:off x="559940" y="4936883"/>
            <a:ext cx="436594" cy="402953"/>
            <a:chOff x="2477139" y="1772996"/>
            <a:chExt cx="5884012" cy="4074346"/>
          </a:xfrm>
        </p:grpSpPr>
        <p:sp>
          <p:nvSpPr>
            <p:cNvPr id="744" name="Google Shape;744;p68"/>
            <p:cNvSpPr/>
            <p:nvPr/>
          </p:nvSpPr>
          <p:spPr>
            <a:xfrm rot="-1316482">
              <a:off x="4987831" y="3541220"/>
              <a:ext cx="843821" cy="8438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5" name="Google Shape;745;p68"/>
            <p:cNvSpPr/>
            <p:nvPr/>
          </p:nvSpPr>
          <p:spPr>
            <a:xfrm rot="-665412">
              <a:off x="3096780" y="2510114"/>
              <a:ext cx="843757" cy="84375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6" name="Google Shape;746;p68"/>
            <p:cNvSpPr/>
            <p:nvPr/>
          </p:nvSpPr>
          <p:spPr>
            <a:xfrm rot="392338">
              <a:off x="5438835" y="2397334"/>
              <a:ext cx="534779" cy="5347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7" name="Google Shape;747;p68"/>
            <p:cNvSpPr/>
            <p:nvPr/>
          </p:nvSpPr>
          <p:spPr>
            <a:xfrm rot="391882">
              <a:off x="7471912" y="2932130"/>
              <a:ext cx="843978" cy="84397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8" name="Google Shape;748;p68"/>
            <p:cNvSpPr/>
            <p:nvPr/>
          </p:nvSpPr>
          <p:spPr>
            <a:xfrm rot="969580">
              <a:off x="7893933" y="1820360"/>
              <a:ext cx="396673" cy="3966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9" name="Google Shape;749;p68"/>
            <p:cNvSpPr/>
            <p:nvPr/>
          </p:nvSpPr>
          <p:spPr>
            <a:xfrm rot="-1055968">
              <a:off x="2527851" y="4385208"/>
              <a:ext cx="396876" cy="3968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0" name="Google Shape;750;p68"/>
            <p:cNvSpPr/>
            <p:nvPr/>
          </p:nvSpPr>
          <p:spPr>
            <a:xfrm rot="1704337">
              <a:off x="3876117" y="4853646"/>
              <a:ext cx="843791" cy="8437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751" name="Google Shape;751;p68"/>
            <p:cNvCxnSpPr>
              <a:stCxn id="745" idx="5"/>
              <a:endCxn id="744" idx="1"/>
            </p:cNvCxnSpPr>
            <p:nvPr/>
          </p:nvCxnSpPr>
          <p:spPr>
            <a:xfrm>
              <a:off x="3868783" y="3167353"/>
              <a:ext cx="1152900" cy="6306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2" name="Google Shape;752;p68"/>
            <p:cNvCxnSpPr>
              <a:stCxn id="749" idx="5"/>
              <a:endCxn id="750" idx="2"/>
            </p:cNvCxnSpPr>
            <p:nvPr/>
          </p:nvCxnSpPr>
          <p:spPr>
            <a:xfrm>
              <a:off x="2902464" y="4674969"/>
              <a:ext cx="1024500" cy="3999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3" name="Google Shape;753;p68"/>
            <p:cNvCxnSpPr/>
            <p:nvPr/>
          </p:nvCxnSpPr>
          <p:spPr>
            <a:xfrm flipH="1" rot="10800000">
              <a:off x="4584687" y="4280004"/>
              <a:ext cx="548100" cy="7143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4" name="Google Shape;754;p68"/>
            <p:cNvCxnSpPr>
              <a:stCxn id="746" idx="4"/>
              <a:endCxn id="744" idx="7"/>
            </p:cNvCxnSpPr>
            <p:nvPr/>
          </p:nvCxnSpPr>
          <p:spPr>
            <a:xfrm flipH="1">
              <a:off x="5574975" y="2930374"/>
              <a:ext cx="100800" cy="6447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5" name="Google Shape;755;p68"/>
            <p:cNvCxnSpPr>
              <a:stCxn id="744" idx="6"/>
            </p:cNvCxnSpPr>
            <p:nvPr/>
          </p:nvCxnSpPr>
          <p:spPr>
            <a:xfrm flipH="1" rot="10800000">
              <a:off x="5801092" y="3482080"/>
              <a:ext cx="1718400" cy="3234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6" name="Google Shape;756;p68"/>
            <p:cNvCxnSpPr>
              <a:stCxn id="748" idx="4"/>
              <a:endCxn id="747" idx="0"/>
            </p:cNvCxnSpPr>
            <p:nvPr/>
          </p:nvCxnSpPr>
          <p:spPr>
            <a:xfrm flipH="1">
              <a:off x="7941970" y="2209197"/>
              <a:ext cx="95100" cy="7257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57" name="Google Shape;757;p68"/>
            <p:cNvSpPr/>
            <p:nvPr/>
          </p:nvSpPr>
          <p:spPr>
            <a:xfrm rot="152389">
              <a:off x="6421712" y="5086460"/>
              <a:ext cx="534825" cy="5348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758" name="Google Shape;758;p68"/>
            <p:cNvCxnSpPr>
              <a:endCxn id="757" idx="1"/>
            </p:cNvCxnSpPr>
            <p:nvPr/>
          </p:nvCxnSpPr>
          <p:spPr>
            <a:xfrm>
              <a:off x="5692000" y="4279090"/>
              <a:ext cx="816600" cy="8775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59" name="Google Shape;759;p68"/>
          <p:cNvSpPr/>
          <p:nvPr/>
        </p:nvSpPr>
        <p:spPr>
          <a:xfrm>
            <a:off x="591391" y="1527894"/>
            <a:ext cx="361594" cy="482776"/>
          </a:xfrm>
          <a:custGeom>
            <a:rect b="b" l="l" r="r" t="t"/>
            <a:pathLst>
              <a:path extrusionOk="0" h="129" w="129">
                <a:moveTo>
                  <a:pt x="40" y="12"/>
                </a:moveTo>
                <a:cubicBezTo>
                  <a:pt x="40" y="4"/>
                  <a:pt x="40" y="4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47" y="0"/>
                  <a:pt x="48" y="2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4"/>
                  <a:pt x="47" y="16"/>
                  <a:pt x="44" y="16"/>
                </a:cubicBezTo>
                <a:cubicBezTo>
                  <a:pt x="42" y="16"/>
                  <a:pt x="40" y="14"/>
                  <a:pt x="40" y="12"/>
                </a:cubicBezTo>
                <a:close/>
                <a:moveTo>
                  <a:pt x="17" y="28"/>
                </a:moveTo>
                <a:cubicBezTo>
                  <a:pt x="19" y="30"/>
                  <a:pt x="21" y="30"/>
                  <a:pt x="23" y="28"/>
                </a:cubicBezTo>
                <a:cubicBezTo>
                  <a:pt x="24" y="27"/>
                  <a:pt x="24" y="24"/>
                  <a:pt x="23" y="23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5"/>
                  <a:pt x="13" y="15"/>
                  <a:pt x="11" y="17"/>
                </a:cubicBezTo>
                <a:cubicBezTo>
                  <a:pt x="10" y="19"/>
                  <a:pt x="10" y="21"/>
                  <a:pt x="11" y="23"/>
                </a:cubicBezTo>
                <a:lnTo>
                  <a:pt x="17" y="28"/>
                </a:lnTo>
                <a:close/>
                <a:moveTo>
                  <a:pt x="12" y="48"/>
                </a:move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54"/>
                  <a:pt x="2" y="56"/>
                  <a:pt x="4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4" y="56"/>
                  <a:pt x="16" y="54"/>
                  <a:pt x="16" y="52"/>
                </a:cubicBezTo>
                <a:cubicBezTo>
                  <a:pt x="16" y="50"/>
                  <a:pt x="14" y="48"/>
                  <a:pt x="12" y="48"/>
                </a:cubicBezTo>
                <a:close/>
                <a:moveTo>
                  <a:pt x="74" y="23"/>
                </a:moveTo>
                <a:cubicBezTo>
                  <a:pt x="80" y="17"/>
                  <a:pt x="80" y="17"/>
                  <a:pt x="80" y="17"/>
                </a:cubicBezTo>
                <a:cubicBezTo>
                  <a:pt x="81" y="15"/>
                  <a:pt x="81" y="13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78" y="10"/>
                  <a:pt x="76" y="10"/>
                  <a:pt x="74" y="11"/>
                </a:cubicBezTo>
                <a:cubicBezTo>
                  <a:pt x="68" y="17"/>
                  <a:pt x="68" y="17"/>
                  <a:pt x="68" y="17"/>
                </a:cubicBezTo>
                <a:cubicBezTo>
                  <a:pt x="67" y="19"/>
                  <a:pt x="67" y="21"/>
                  <a:pt x="68" y="23"/>
                </a:cubicBezTo>
                <a:cubicBezTo>
                  <a:pt x="70" y="24"/>
                  <a:pt x="72" y="24"/>
                  <a:pt x="74" y="23"/>
                </a:cubicBezTo>
                <a:close/>
                <a:moveTo>
                  <a:pt x="52" y="52"/>
                </a:moveTo>
                <a:cubicBezTo>
                  <a:pt x="55" y="52"/>
                  <a:pt x="55" y="52"/>
                  <a:pt x="55" y="52"/>
                </a:cubicBezTo>
                <a:cubicBezTo>
                  <a:pt x="59" y="47"/>
                  <a:pt x="65" y="43"/>
                  <a:pt x="71" y="40"/>
                </a:cubicBezTo>
                <a:cubicBezTo>
                  <a:pt x="68" y="31"/>
                  <a:pt x="59" y="24"/>
                  <a:pt x="48" y="24"/>
                </a:cubicBezTo>
                <a:cubicBezTo>
                  <a:pt x="35" y="24"/>
                  <a:pt x="24" y="35"/>
                  <a:pt x="24" y="48"/>
                </a:cubicBezTo>
                <a:cubicBezTo>
                  <a:pt x="24" y="54"/>
                  <a:pt x="26" y="58"/>
                  <a:pt x="29" y="62"/>
                </a:cubicBezTo>
                <a:cubicBezTo>
                  <a:pt x="35" y="56"/>
                  <a:pt x="43" y="52"/>
                  <a:pt x="52" y="52"/>
                </a:cubicBezTo>
                <a:close/>
                <a:moveTo>
                  <a:pt x="120" y="88"/>
                </a:moveTo>
                <a:cubicBezTo>
                  <a:pt x="120" y="85"/>
                  <a:pt x="121" y="83"/>
                  <a:pt x="121" y="80"/>
                </a:cubicBezTo>
                <a:cubicBezTo>
                  <a:pt x="121" y="63"/>
                  <a:pt x="106" y="48"/>
                  <a:pt x="89" y="48"/>
                </a:cubicBezTo>
                <a:cubicBezTo>
                  <a:pt x="76" y="48"/>
                  <a:pt x="65" y="55"/>
                  <a:pt x="60" y="66"/>
                </a:cubicBezTo>
                <a:cubicBezTo>
                  <a:pt x="58" y="65"/>
                  <a:pt x="55" y="64"/>
                  <a:pt x="52" y="64"/>
                </a:cubicBezTo>
                <a:cubicBezTo>
                  <a:pt x="42" y="64"/>
                  <a:pt x="33" y="73"/>
                  <a:pt x="32" y="84"/>
                </a:cubicBezTo>
                <a:cubicBezTo>
                  <a:pt x="23" y="88"/>
                  <a:pt x="16" y="96"/>
                  <a:pt x="16" y="105"/>
                </a:cubicBezTo>
                <a:cubicBezTo>
                  <a:pt x="16" y="118"/>
                  <a:pt x="31" y="129"/>
                  <a:pt x="48" y="129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114" y="129"/>
                  <a:pt x="129" y="118"/>
                  <a:pt x="129" y="105"/>
                </a:cubicBezTo>
                <a:cubicBezTo>
                  <a:pt x="129" y="98"/>
                  <a:pt x="125" y="92"/>
                  <a:pt x="120" y="8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t" bIns="30075" lIns="60175" spcFirstLastPara="1" rIns="60175" wrap="square" tIns="30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0" name="Google Shape;76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787" y="2533247"/>
            <a:ext cx="343545" cy="34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203" y="3670538"/>
            <a:ext cx="349063" cy="34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209" y="5958122"/>
            <a:ext cx="284700" cy="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9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1250150" y="2226965"/>
            <a:ext cx="1714500" cy="1048000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Reporting and Mitigation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950619" y="2426297"/>
            <a:ext cx="3736200" cy="6795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Comprehensive Mitigation Proposal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With Developer/SME for implementations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0" name="Google Shape;770;p69"/>
          <p:cNvCxnSpPr>
            <a:stCxn id="768" idx="5"/>
            <a:endCxn id="769" idx="1"/>
          </p:cNvCxnSpPr>
          <p:nvPr/>
        </p:nvCxnSpPr>
        <p:spPr>
          <a:xfrm>
            <a:off x="2793200" y="2750965"/>
            <a:ext cx="2157300" cy="15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71" name="Google Shape;771;p69"/>
          <p:cNvCxnSpPr/>
          <p:nvPr/>
        </p:nvCxnSpPr>
        <p:spPr>
          <a:xfrm>
            <a:off x="2107406" y="3278841"/>
            <a:ext cx="0" cy="5088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72" name="Google Shape;772;p69"/>
          <p:cNvCxnSpPr>
            <a:endCxn id="768" idx="1"/>
          </p:cNvCxnSpPr>
          <p:nvPr/>
        </p:nvCxnSpPr>
        <p:spPr>
          <a:xfrm>
            <a:off x="2107400" y="1047665"/>
            <a:ext cx="0" cy="11793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73" name="Google Shape;773;p69"/>
          <p:cNvSpPr/>
          <p:nvPr/>
        </p:nvSpPr>
        <p:spPr>
          <a:xfrm>
            <a:off x="1616322" y="3787625"/>
            <a:ext cx="982200" cy="425700"/>
          </a:xfrm>
          <a:prstGeom prst="roundRect">
            <a:avLst>
              <a:gd fmla="val 50000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9"/>
          <p:cNvSpPr/>
          <p:nvPr/>
        </p:nvSpPr>
        <p:spPr>
          <a:xfrm rot="5400000">
            <a:off x="418977" y="246963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5" name="Google Shape;77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138" y="2511793"/>
            <a:ext cx="358764" cy="35876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9"/>
          <p:cNvSpPr txBox="1"/>
          <p:nvPr/>
        </p:nvSpPr>
        <p:spPr>
          <a:xfrm>
            <a:off x="184929" y="183925"/>
            <a:ext cx="7590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0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70"/>
          <p:cNvSpPr txBox="1"/>
          <p:nvPr/>
        </p:nvSpPr>
        <p:spPr>
          <a:xfrm>
            <a:off x="3053150" y="5155375"/>
            <a:ext cx="59658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@adversarial_nik</a:t>
            </a:r>
            <a:endParaRPr b="0" i="0" sz="2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82" name="Google Shape;182;p1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Adversarial attack as an optimization problem</a:t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875" y="2429100"/>
            <a:ext cx="4183500" cy="40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0913" y="3428983"/>
            <a:ext cx="2536031" cy="103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2bfca9b12_0_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 Attacks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90" name="Google Shape;190;gf2bfca9b12_0_296"/>
          <p:cNvSpPr txBox="1"/>
          <p:nvPr>
            <p:ph idx="1" type="body"/>
          </p:nvPr>
        </p:nvSpPr>
        <p:spPr>
          <a:xfrm>
            <a:off x="311700" y="1355671"/>
            <a:ext cx="84372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chemeClr val="accent2"/>
                </a:solidFill>
              </a:rPr>
              <a:t>Specially craft an input with an intention to produce desired prediction from target model.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91" name="Google Shape;191;gf2bfca9b12_0_296"/>
          <p:cNvSpPr/>
          <p:nvPr/>
        </p:nvSpPr>
        <p:spPr>
          <a:xfrm>
            <a:off x="3269155" y="4636933"/>
            <a:ext cx="2753400" cy="10995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Optimizer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gf2bfca9b12_0_296"/>
          <p:cNvCxnSpPr>
            <a:endCxn id="191" idx="1"/>
          </p:cNvCxnSpPr>
          <p:nvPr/>
        </p:nvCxnSpPr>
        <p:spPr>
          <a:xfrm>
            <a:off x="1665355" y="5169883"/>
            <a:ext cx="1603800" cy="16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3" name="Google Shape;193;gf2bfca9b12_0_296"/>
          <p:cNvCxnSpPr>
            <a:stCxn id="191" idx="3"/>
          </p:cNvCxnSpPr>
          <p:nvPr/>
        </p:nvCxnSpPr>
        <p:spPr>
          <a:xfrm>
            <a:off x="6022555" y="5186683"/>
            <a:ext cx="16734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4" name="Google Shape;194;gf2bfca9b12_0_296"/>
          <p:cNvSpPr txBox="1"/>
          <p:nvPr/>
        </p:nvSpPr>
        <p:spPr>
          <a:xfrm>
            <a:off x="1570778" y="4599790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Sample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f2bfca9b12_0_296"/>
          <p:cNvSpPr txBox="1"/>
          <p:nvPr/>
        </p:nvSpPr>
        <p:spPr>
          <a:xfrm>
            <a:off x="6093891" y="4396590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Adversarial Sample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f2bfca9b12_0_296"/>
          <p:cNvSpPr txBox="1"/>
          <p:nvPr/>
        </p:nvSpPr>
        <p:spPr>
          <a:xfrm>
            <a:off x="1570778" y="5137829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{I}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f2bfca9b12_0_296"/>
          <p:cNvSpPr txBox="1"/>
          <p:nvPr/>
        </p:nvSpPr>
        <p:spPr>
          <a:xfrm>
            <a:off x="6322768" y="5179802"/>
            <a:ext cx="1073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{I’}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f2bfca9b12_0_296"/>
          <p:cNvSpPr/>
          <p:nvPr/>
        </p:nvSpPr>
        <p:spPr>
          <a:xfrm>
            <a:off x="4203244" y="3621569"/>
            <a:ext cx="1010573" cy="1015423"/>
          </a:xfrm>
          <a:custGeom>
            <a:rect b="b" l="l" r="r" t="t"/>
            <a:pathLst>
              <a:path extrusionOk="0" h="33870" w="32008">
                <a:moveTo>
                  <a:pt x="11339" y="33870"/>
                </a:moveTo>
                <a:cubicBezTo>
                  <a:pt x="9458" y="30880"/>
                  <a:pt x="-796" y="21576"/>
                  <a:pt x="50" y="15931"/>
                </a:cubicBezTo>
                <a:cubicBezTo>
                  <a:pt x="897" y="10287"/>
                  <a:pt x="11103" y="190"/>
                  <a:pt x="16418" y="3"/>
                </a:cubicBezTo>
                <a:cubicBezTo>
                  <a:pt x="21733" y="-184"/>
                  <a:pt x="31000" y="9351"/>
                  <a:pt x="31941" y="14809"/>
                </a:cubicBezTo>
                <a:cubicBezTo>
                  <a:pt x="32882" y="20267"/>
                  <a:pt x="23709" y="29759"/>
                  <a:pt x="22063" y="3274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2bfca9b12_0_296"/>
          <p:cNvSpPr txBox="1"/>
          <p:nvPr/>
        </p:nvSpPr>
        <p:spPr>
          <a:xfrm>
            <a:off x="4007063" y="2831333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Probability for target class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